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75" r:id="rId11"/>
    <p:sldId id="276" r:id="rId12"/>
    <p:sldId id="27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8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913457F-3BD9-450C-A93C-8CFBC9686670}" type="datetimeFigureOut">
              <a:rPr lang="uk-UA"/>
              <a:pPr>
                <a:defRPr/>
              </a:pPr>
              <a:t>20.10.2015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9727E30-4316-457F-B96A-DC8D3026EF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98C20-C858-4B7F-9249-4A9AE701E5B4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06C7-48A4-4DE5-AD0A-ED0A9F884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6724-AF62-4C98-B289-C78AE29BC7E5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D378-299A-44CD-9240-507CCF15F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0EC3-6D2A-4533-8EC7-01D8BC5AAFF4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A4DC-42FE-4204-8DAA-55ADD789C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D79C3918-63CA-4B13-AE96-6112D66713DE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60C690-1705-49CA-9944-485128544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B17875-5399-4FD9-8167-575F32262D61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223E-0691-4C5B-94C2-EB50447C3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6F6C-DCF0-4EDD-96FC-37C6417D243C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58A9-1F46-44F3-BF74-843721542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DDC4F-71EC-4F74-912E-88C1BF05D3AC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6CA9F-11BF-4986-867F-B501D2B4C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FD406FA1-A81D-4845-A224-17117943CDD5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2B5A4B-3677-4841-8248-B2EC7C037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163F-DB70-42A7-BA1B-C27E6AA457EA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DC2D-B424-4517-AF2F-CE61444C9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18CF3CF5-8DFC-4571-99BA-DFAB1F083D05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761C17-6FBE-435B-B306-11D98B1F0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4A066267-78DB-44D6-A0EE-BA4D88D4EC80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A0D2B5-FABA-422C-B556-E8292825D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EC02E2-E1EC-47D9-8C2C-E48E9D2C802A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A1938A-1C0E-4B9E-BC92-55740DA16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12" r:id="rId4"/>
    <p:sldLayoutId id="2147483713" r:id="rId5"/>
    <p:sldLayoutId id="2147483720" r:id="rId6"/>
    <p:sldLayoutId id="2147483714" r:id="rId7"/>
    <p:sldLayoutId id="2147483721" r:id="rId8"/>
    <p:sldLayoutId id="2147483722" r:id="rId9"/>
    <p:sldLayoutId id="2147483715" r:id="rId10"/>
    <p:sldLayoutId id="214748371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764704"/>
            <a:ext cx="6172200" cy="381642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err="1" smtClean="0"/>
              <a:t>Кодування</a:t>
            </a:r>
            <a:r>
              <a:rPr lang="ru-RU" sz="5400" dirty="0" smtClean="0"/>
              <a:t> та </a:t>
            </a:r>
            <a:r>
              <a:rPr lang="ru-RU" sz="5400" dirty="0" err="1" smtClean="0"/>
              <a:t>декодування</a:t>
            </a:r>
            <a:r>
              <a:rPr lang="ru-RU" sz="5400" dirty="0" smtClean="0"/>
              <a:t> </a:t>
            </a:r>
            <a:r>
              <a:rPr lang="ru-RU" sz="5400" dirty="0" err="1" smtClean="0"/>
              <a:t>повідомлень</a:t>
            </a:r>
            <a:r>
              <a:rPr lang="ru-RU" sz="5400" dirty="0" smtClean="0"/>
              <a:t>.</a:t>
            </a:r>
            <a:r>
              <a:rPr lang="ru-RU" sz="54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54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1052513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Оселились мудреці</a:t>
            </a:r>
            <a:br>
              <a:rPr lang="uk-UA" dirty="0" smtClean="0"/>
            </a:br>
            <a:r>
              <a:rPr lang="uk-UA" dirty="0" smtClean="0"/>
              <a:t>у скляні палаци</a:t>
            </a:r>
            <a:br>
              <a:rPr lang="uk-UA" dirty="0" smtClean="0"/>
            </a:br>
            <a:r>
              <a:rPr lang="uk-UA" dirty="0" smtClean="0"/>
              <a:t>У тиші наодинці</a:t>
            </a:r>
            <a:br>
              <a:rPr lang="uk-UA" dirty="0" smtClean="0"/>
            </a:br>
            <a:r>
              <a:rPr lang="uk-UA" dirty="0" smtClean="0"/>
              <a:t>відкривають таємниці.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uk-UA" sz="3200" i="1" smtClean="0"/>
              <a:t>Книги </a:t>
            </a:r>
            <a:endParaRPr lang="ru-RU" sz="3200" i="1" smtClean="0"/>
          </a:p>
        </p:txBody>
      </p:sp>
      <p:pic>
        <p:nvPicPr>
          <p:cNvPr id="31746" name="Picture 2" descr="http://im3-tub-ua.yandex.net/i?id=572b31f8b98b0d08f0f2529fd8c7866a-12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860800"/>
            <a:ext cx="3455988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692150"/>
            <a:ext cx="6172200" cy="2054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Невеличка стильна штучка</a:t>
            </a:r>
            <a:br>
              <a:rPr lang="uk-UA" dirty="0" smtClean="0"/>
            </a:br>
            <a:r>
              <a:rPr lang="uk-UA" dirty="0" smtClean="0"/>
              <a:t>дуже легко збереже</a:t>
            </a:r>
            <a:br>
              <a:rPr lang="uk-UA" dirty="0" smtClean="0"/>
            </a:br>
            <a:r>
              <a:rPr lang="uk-UA" dirty="0" smtClean="0"/>
              <a:t>Пісню, фільм, найкращий мультик.</a:t>
            </a:r>
            <a:br>
              <a:rPr lang="uk-UA" dirty="0" smtClean="0"/>
            </a:br>
            <a:r>
              <a:rPr lang="uk-UA" dirty="0" smtClean="0"/>
              <a:t>Всім нам радість принесе.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uk-UA" sz="3600" i="1" smtClean="0"/>
              <a:t>Флешка</a:t>
            </a:r>
            <a:endParaRPr lang="ru-RU" sz="3600" i="1" smtClean="0"/>
          </a:p>
        </p:txBody>
      </p:sp>
      <p:pic>
        <p:nvPicPr>
          <p:cNvPr id="34818" name="Picture 2" descr="http://im2-tub-ua.yandex.net/i?id=8117c475058aca74531a0b50b3627785-6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573463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3141663"/>
            <a:ext cx="6408737" cy="2232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i="1" dirty="0" smtClean="0"/>
              <a:t>Сьогодні ми з вами детально познайомимось як зберегти інформацію на комп'ютері, </a:t>
            </a:r>
            <a:r>
              <a:rPr lang="uk-UA" i="1" dirty="0" err="1" smtClean="0"/>
              <a:t>флешці</a:t>
            </a:r>
            <a:r>
              <a:rPr lang="uk-UA" i="1" dirty="0" smtClean="0"/>
              <a:t>, диску.</a:t>
            </a:r>
            <a:endParaRPr lang="ru-RU" i="1" dirty="0"/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0713"/>
            <a:ext cx="86614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7561262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>
            <a:off x="3059113" y="4005263"/>
            <a:ext cx="1657350" cy="1008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23526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60350"/>
            <a:ext cx="321945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3132138" y="4652963"/>
            <a:ext cx="1871662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059113" y="2781300"/>
            <a:ext cx="1873250" cy="935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995613" y="1060450"/>
            <a:ext cx="1873250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634162" cy="4052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73437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28775"/>
            <a:ext cx="7315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997200"/>
            <a:ext cx="5472112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8283575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476250"/>
            <a:ext cx="8042275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5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3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550" y="692150"/>
            <a:ext cx="618013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13100"/>
            <a:ext cx="72961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5589588"/>
            <a:ext cx="7056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>
                <a:solidFill>
                  <a:srgbClr val="7030A0"/>
                </a:solidFill>
                <a:latin typeface="Century Schoolbook" pitchFamily="18" charset="0"/>
              </a:rPr>
              <a:t>Не одяг прикрашає людину, а людина – одяг.</a:t>
            </a:r>
            <a:endParaRPr lang="ru-RU" sz="2400" i="1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2514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844675"/>
            <a:ext cx="2438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141663"/>
            <a:ext cx="24574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7277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284538"/>
            <a:ext cx="7572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4000" smtClean="0"/>
              <a:t>Відкриваємо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4000" smtClean="0"/>
              <a:t> зошит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4000" smtClean="0"/>
              <a:t>на сторінці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mtClean="0"/>
              <a:t> </a:t>
            </a:r>
            <a:endParaRPr lang="ru-RU" smtClean="0"/>
          </a:p>
        </p:txBody>
      </p:sp>
      <p:pic>
        <p:nvPicPr>
          <p:cNvPr id="1026" name="Picture 2" descr="Зошит &quot;Сходинки до інформатики&quot; 3 клас. 2014. Нова програма. Початкова школа. О. В. Коршунова Вид-во: &quot;Генеза&quot;. - Інформатика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700213"/>
            <a:ext cx="43195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900113" y="3644900"/>
            <a:ext cx="3095625" cy="1296988"/>
          </a:xfrm>
          <a:prstGeom prst="wedgeEllipseCallout">
            <a:avLst>
              <a:gd name="adj1" fmla="val 61199"/>
              <a:gd name="adj2" fmla="val 111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/>
              <a:t>24</a:t>
            </a:r>
            <a:endParaRPr lang="ru-RU" sz="4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6340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Завдання 1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694055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11413" y="4149725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i="1">
                <a:solidFill>
                  <a:srgbClr val="7030A0"/>
                </a:solidFill>
                <a:latin typeface="Century Schoolbook" pitchFamily="18" charset="0"/>
              </a:rPr>
              <a:t>Квітка</a:t>
            </a:r>
            <a:endParaRPr lang="ru-RU" sz="2000" i="1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949575" y="5562600"/>
            <a:ext cx="414338" cy="363538"/>
          </a:xfrm>
          <a:custGeom>
            <a:avLst/>
            <a:gdLst>
              <a:gd name="connsiteX0" fmla="*/ 0 w 413657"/>
              <a:gd name="connsiteY0" fmla="*/ 0 h 362857"/>
              <a:gd name="connsiteX1" fmla="*/ 272142 w 413657"/>
              <a:gd name="connsiteY1" fmla="*/ 348343 h 362857"/>
              <a:gd name="connsiteX2" fmla="*/ 413657 w 413657"/>
              <a:gd name="connsiteY2" fmla="*/ 87086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657" h="362857">
                <a:moveTo>
                  <a:pt x="0" y="0"/>
                </a:moveTo>
                <a:cubicBezTo>
                  <a:pt x="101599" y="166914"/>
                  <a:pt x="203199" y="333829"/>
                  <a:pt x="272142" y="348343"/>
                </a:cubicBezTo>
                <a:cubicBezTo>
                  <a:pt x="341085" y="362857"/>
                  <a:pt x="377371" y="224971"/>
                  <a:pt x="413657" y="87086"/>
                </a:cubicBezTo>
              </a:path>
            </a:pathLst>
          </a:cu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5963" y="4149725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i="1">
                <a:solidFill>
                  <a:srgbClr val="7030A0"/>
                </a:solidFill>
                <a:latin typeface="Century Schoolbook" pitchFamily="18" charset="0"/>
              </a:rPr>
              <a:t>Вірш</a:t>
            </a:r>
            <a:endParaRPr lang="ru-RU" sz="2000" i="1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292725" y="5445125"/>
            <a:ext cx="412750" cy="363538"/>
          </a:xfrm>
          <a:custGeom>
            <a:avLst/>
            <a:gdLst>
              <a:gd name="connsiteX0" fmla="*/ 0 w 413657"/>
              <a:gd name="connsiteY0" fmla="*/ 0 h 362857"/>
              <a:gd name="connsiteX1" fmla="*/ 272142 w 413657"/>
              <a:gd name="connsiteY1" fmla="*/ 348343 h 362857"/>
              <a:gd name="connsiteX2" fmla="*/ 413657 w 413657"/>
              <a:gd name="connsiteY2" fmla="*/ 87086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657" h="362857">
                <a:moveTo>
                  <a:pt x="0" y="0"/>
                </a:moveTo>
                <a:cubicBezTo>
                  <a:pt x="101599" y="166914"/>
                  <a:pt x="203199" y="333829"/>
                  <a:pt x="272142" y="348343"/>
                </a:cubicBezTo>
                <a:cubicBezTo>
                  <a:pt x="341085" y="362857"/>
                  <a:pt x="377371" y="224971"/>
                  <a:pt x="413657" y="87086"/>
                </a:cubicBezTo>
              </a:path>
            </a:pathLst>
          </a:cu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Завдання 2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170862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4067175" y="2781300"/>
            <a:ext cx="252095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067175" y="3644900"/>
            <a:ext cx="2520950" cy="18002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067175" y="3068638"/>
            <a:ext cx="2592388" cy="15128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067175" y="4149725"/>
            <a:ext cx="2736850" cy="13668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Домашнє завдання</a:t>
            </a:r>
            <a:endParaRPr lang="ru-RU" sz="4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684213" y="1844675"/>
            <a:ext cx="72723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i="1">
                <a:solidFill>
                  <a:srgbClr val="7030A0"/>
                </a:solidFill>
                <a:latin typeface="Century Schoolbook" pitchFamily="18" charset="0"/>
              </a:rPr>
              <a:t>Підручник:</a:t>
            </a:r>
            <a:r>
              <a:rPr lang="uk-UA" sz="4800">
                <a:latin typeface="Century Schoolbook" pitchFamily="18" charset="0"/>
              </a:rPr>
              <a:t> параграф 7, ст. 35</a:t>
            </a:r>
          </a:p>
          <a:p>
            <a:r>
              <a:rPr lang="uk-UA" sz="4800" i="1">
                <a:solidFill>
                  <a:srgbClr val="7030A0"/>
                </a:solidFill>
                <a:latin typeface="Century Schoolbook" pitchFamily="18" charset="0"/>
              </a:rPr>
              <a:t>Зошит: </a:t>
            </a:r>
            <a:r>
              <a:rPr lang="uk-UA" sz="4800">
                <a:latin typeface="Century Schoolbook" pitchFamily="18" charset="0"/>
              </a:rPr>
              <a:t>урок 7, завдання 3-4 на ст. 25</a:t>
            </a:r>
            <a:endParaRPr lang="ru-RU" sz="4800">
              <a:latin typeface="Century Schoolbook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1773238"/>
            <a:ext cx="6172200" cy="20526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Робота за комп'ютером </a:t>
            </a:r>
            <a:endParaRPr lang="ru-RU" dirty="0"/>
          </a:p>
        </p:txBody>
      </p:sp>
      <p:sp>
        <p:nvSpPr>
          <p:cNvPr id="3481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052513"/>
            <a:ext cx="7467600" cy="39608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 err="1" smtClean="0">
                <a:solidFill>
                  <a:schemeClr val="tx1"/>
                </a:solidFill>
              </a:rPr>
              <a:t>Ск</a:t>
            </a:r>
            <a:r>
              <a:rPr lang="uk-UA" sz="4400" dirty="0" err="1" smtClean="0">
                <a:solidFill>
                  <a:schemeClr val="tx1"/>
                </a:solidFill>
              </a:rPr>
              <a:t>ладіть</a:t>
            </a:r>
            <a:r>
              <a:rPr lang="uk-UA" sz="4400" dirty="0" smtClean="0">
                <a:solidFill>
                  <a:schemeClr val="tx1"/>
                </a:solidFill>
              </a:rPr>
              <a:t> </a:t>
            </a:r>
            <a:r>
              <a:rPr lang="uk-UA" sz="4400" b="1" dirty="0" smtClean="0">
                <a:solidFill>
                  <a:schemeClr val="tx1"/>
                </a:solidFill>
              </a:rPr>
              <a:t>власну загадку </a:t>
            </a:r>
            <a:r>
              <a:rPr lang="uk-UA" sz="4400" dirty="0" smtClean="0">
                <a:solidFill>
                  <a:schemeClr val="tx1"/>
                </a:solidFill>
              </a:rPr>
              <a:t>про диск та запишіть її в </a:t>
            </a:r>
            <a:r>
              <a:rPr lang="uk-UA" sz="4400" b="1" dirty="0" smtClean="0">
                <a:solidFill>
                  <a:schemeClr val="tx1"/>
                </a:solidFill>
              </a:rPr>
              <a:t>Блокноті</a:t>
            </a:r>
            <a:r>
              <a:rPr lang="uk-UA" sz="4400" dirty="0" smtClean="0">
                <a:solidFill>
                  <a:schemeClr val="tx1"/>
                </a:solidFill>
              </a:rPr>
              <a:t>. </a:t>
            </a:r>
            <a:br>
              <a:rPr lang="uk-UA" sz="4400" dirty="0" smtClean="0">
                <a:solidFill>
                  <a:schemeClr val="tx1"/>
                </a:solidFill>
              </a:rPr>
            </a:br>
            <a:r>
              <a:rPr lang="uk-UA" sz="4400" dirty="0" smtClean="0">
                <a:solidFill>
                  <a:schemeClr val="tx1"/>
                </a:solidFill>
              </a:rPr>
              <a:t/>
            </a:r>
            <a:br>
              <a:rPr lang="uk-UA" sz="4400" dirty="0" smtClean="0">
                <a:solidFill>
                  <a:schemeClr val="tx1"/>
                </a:solidFill>
              </a:rPr>
            </a:br>
            <a:r>
              <a:rPr lang="uk-UA" sz="4400" dirty="0" smtClean="0">
                <a:solidFill>
                  <a:schemeClr val="tx1"/>
                </a:solidFill>
              </a:rPr>
              <a:t>Збережіть свій файл, надавши йому ім'я. 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575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4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33375"/>
            <a:ext cx="61007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268413"/>
            <a:ext cx="7124700" cy="2352675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1275" y="1484313"/>
            <a:ext cx="1008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i="1">
                <a:solidFill>
                  <a:srgbClr val="7030A0"/>
                </a:solidFill>
                <a:latin typeface="Century Schoolbook" pitchFamily="18" charset="0"/>
              </a:rPr>
              <a:t>курка</a:t>
            </a:r>
            <a:endParaRPr lang="ru-RU" sz="2000" i="1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5375" y="1844675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i="1">
                <a:solidFill>
                  <a:srgbClr val="7030A0"/>
                </a:solidFill>
                <a:latin typeface="Century Schoolbook" pitchFamily="18" charset="0"/>
              </a:rPr>
              <a:t>комар</a:t>
            </a:r>
            <a:endParaRPr lang="ru-RU" i="1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08400" y="2276475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i="1">
                <a:solidFill>
                  <a:srgbClr val="7030A0"/>
                </a:solidFill>
                <a:latin typeface="Century Schoolbook" pitchFamily="18" charset="0"/>
              </a:rPr>
              <a:t>марка</a:t>
            </a:r>
            <a:endParaRPr lang="ru-RU" i="1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1275" y="2636838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i="1">
                <a:solidFill>
                  <a:srgbClr val="7030A0"/>
                </a:solidFill>
                <a:latin typeface="Century Schoolbook" pitchFamily="18" charset="0"/>
              </a:rPr>
              <a:t>гуска</a:t>
            </a:r>
            <a:endParaRPr lang="ru-RU" i="1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35375" y="3068638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i="1">
                <a:solidFill>
                  <a:srgbClr val="7030A0"/>
                </a:solidFill>
                <a:latin typeface="Century Schoolbook" pitchFamily="18" charset="0"/>
              </a:rPr>
              <a:t>голос</a:t>
            </a:r>
            <a:endParaRPr lang="ru-RU" i="1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05263"/>
            <a:ext cx="69151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4868863"/>
            <a:ext cx="487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4868863"/>
            <a:ext cx="446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84438" y="4724400"/>
            <a:ext cx="574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entury Schoolbook" pitchFamily="18" charset="0"/>
              </a:rPr>
              <a:t>≈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4868863"/>
            <a:ext cx="57626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300" y="4816475"/>
            <a:ext cx="57626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4868863"/>
            <a:ext cx="561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3" y="4868863"/>
            <a:ext cx="50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888" y="4797425"/>
            <a:ext cx="558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18313" y="4814888"/>
            <a:ext cx="508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ижний колонтитул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113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5</a:t>
            </a:r>
            <a:endParaRPr lang="ru-RU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04813"/>
            <a:ext cx="6515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8763" y="1557338"/>
            <a:ext cx="8696325" cy="3311525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2060575"/>
            <a:ext cx="194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entury Schoolbook" pitchFamily="18" charset="0"/>
              </a:rPr>
              <a:t>В     О      Д     А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750" y="2636838"/>
            <a:ext cx="194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entury Schoolbook" pitchFamily="18" charset="0"/>
              </a:rPr>
              <a:t>М    О      Д      А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750" y="3141663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entury Schoolbook" pitchFamily="18" charset="0"/>
              </a:rPr>
              <a:t>М    О      В      А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9750" y="3573463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entury Schoolbook" pitchFamily="18" charset="0"/>
              </a:rPr>
              <a:t>С    О      В      А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475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6</a:t>
            </a:r>
            <a:endParaRPr lang="ru-RU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765175"/>
            <a:ext cx="630078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773238"/>
            <a:ext cx="8243887" cy="3662362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95738" y="2349500"/>
            <a:ext cx="4392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rgbClr val="7030A0"/>
                </a:solidFill>
                <a:latin typeface="Century Schoolbook" pitchFamily="18" charset="0"/>
              </a:rPr>
              <a:t>Мені подобається підстрибувати</a:t>
            </a:r>
            <a:endParaRPr lang="ru-RU" b="1" i="1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851275" y="2924175"/>
            <a:ext cx="4105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>
                <a:solidFill>
                  <a:srgbClr val="C00000"/>
                </a:solidFill>
                <a:latin typeface="Century Schoolbook" pitchFamily="18" charset="0"/>
              </a:rPr>
              <a:t>Мені подобається підстрибувати,</a:t>
            </a:r>
          </a:p>
          <a:p>
            <a:endParaRPr lang="uk-UA" i="1">
              <a:solidFill>
                <a:srgbClr val="C00000"/>
              </a:solidFill>
              <a:latin typeface="Century Schoolbook" pitchFamily="18" charset="0"/>
            </a:endParaRPr>
          </a:p>
          <a:p>
            <a:r>
              <a:rPr lang="uk-UA" i="1">
                <a:solidFill>
                  <a:srgbClr val="C00000"/>
                </a:solidFill>
                <a:latin typeface="Century Schoolbook" pitchFamily="18" charset="0"/>
              </a:rPr>
              <a:t>Мені подобається  стрибати,</a:t>
            </a:r>
          </a:p>
          <a:p>
            <a:endParaRPr lang="uk-UA" i="1">
              <a:solidFill>
                <a:srgbClr val="C00000"/>
              </a:solidFill>
              <a:latin typeface="Century Schoolbook" pitchFamily="18" charset="0"/>
            </a:endParaRPr>
          </a:p>
          <a:p>
            <a:r>
              <a:rPr lang="uk-UA" i="1">
                <a:solidFill>
                  <a:srgbClr val="C00000"/>
                </a:solidFill>
                <a:latin typeface="Century Schoolbook" pitchFamily="18" charset="0"/>
              </a:rPr>
              <a:t>Мені подобається бігати,</a:t>
            </a:r>
          </a:p>
          <a:p>
            <a:r>
              <a:rPr lang="uk-UA" i="1">
                <a:solidFill>
                  <a:srgbClr val="C00000"/>
                </a:solidFill>
                <a:latin typeface="Century Schoolbook" pitchFamily="18" charset="0"/>
              </a:rPr>
              <a:t>Мені подобається грати,</a:t>
            </a:r>
          </a:p>
          <a:p>
            <a:endParaRPr lang="uk-UA" i="1">
              <a:solidFill>
                <a:srgbClr val="C00000"/>
              </a:solidFill>
              <a:latin typeface="Century Schoolbook" pitchFamily="18" charset="0"/>
            </a:endParaRPr>
          </a:p>
          <a:p>
            <a:r>
              <a:rPr lang="uk-UA" i="1">
                <a:solidFill>
                  <a:srgbClr val="C00000"/>
                </a:solidFill>
                <a:latin typeface="Century Schoolbook" pitchFamily="18" charset="0"/>
              </a:rPr>
              <a:t>Мені подобається співати</a:t>
            </a:r>
          </a:p>
          <a:p>
            <a:endParaRPr lang="uk-UA" i="1">
              <a:solidFill>
                <a:srgbClr val="C00000"/>
              </a:solidFill>
              <a:latin typeface="Century Schoolbook" pitchFamily="18" charset="0"/>
            </a:endParaRPr>
          </a:p>
          <a:p>
            <a:r>
              <a:rPr lang="uk-UA" i="1">
                <a:solidFill>
                  <a:srgbClr val="C00000"/>
                </a:solidFill>
                <a:latin typeface="Century Schoolbook" pitchFamily="18" charset="0"/>
              </a:rPr>
              <a:t>Мені подобається сміятися та кричати</a:t>
            </a:r>
            <a:endParaRPr lang="ru-RU" i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7</a:t>
            </a:r>
            <a:endParaRPr lang="ru-RU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836613"/>
            <a:ext cx="6421437" cy="5040312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83568" y="5949280"/>
            <a:ext cx="727280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Розкажіть, будь ласка, хто яку розповідь придумав.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8</a:t>
            </a:r>
            <a:endParaRPr lang="ru-RU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836613"/>
            <a:ext cx="5124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557338"/>
            <a:ext cx="7277100" cy="4457700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0425" y="2636838"/>
            <a:ext cx="5032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C00000"/>
                </a:solidFill>
                <a:latin typeface="Century Schoolbook" pitchFamily="18" charset="0"/>
              </a:rPr>
              <a:t>..</a:t>
            </a:r>
          </a:p>
          <a:p>
            <a:r>
              <a:rPr lang="uk-UA" sz="3200">
                <a:solidFill>
                  <a:srgbClr val="C00000"/>
                </a:solidFill>
                <a:latin typeface="Century Schoolbook" pitchFamily="18" charset="0"/>
              </a:rPr>
              <a:t>─</a:t>
            </a:r>
            <a:endParaRPr lang="ru-RU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88125" y="2636838"/>
            <a:ext cx="504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C00000"/>
                </a:solidFill>
                <a:latin typeface="Century Schoolbook" pitchFamily="18" charset="0"/>
              </a:rPr>
              <a:t>…</a:t>
            </a:r>
          </a:p>
          <a:p>
            <a:pPr algn="ctr"/>
            <a:r>
              <a:rPr lang="uk-UA" sz="3200">
                <a:solidFill>
                  <a:srgbClr val="C00000"/>
                </a:solidFill>
                <a:latin typeface="Century Schoolbook" pitchFamily="18" charset="0"/>
              </a:rPr>
              <a:t>─</a:t>
            </a:r>
            <a:endParaRPr lang="ru-RU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16238" y="4797425"/>
            <a:ext cx="5032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.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0200" y="4724400"/>
            <a:ext cx="503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…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6463" y="4797425"/>
            <a:ext cx="503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C00000"/>
                </a:solidFill>
                <a:latin typeface="Century Schoolbook" pitchFamily="18" charset="0"/>
              </a:rPr>
              <a:t>….</a:t>
            </a:r>
          </a:p>
          <a:p>
            <a:pPr algn="ctr"/>
            <a:r>
              <a:rPr lang="uk-UA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0425" y="4581525"/>
            <a:ext cx="431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.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</a:p>
          <a:p>
            <a:pPr algn="ctr"/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16688" y="4581525"/>
            <a:ext cx="431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..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</a:p>
          <a:p>
            <a:pPr algn="ctr"/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64163" y="4652963"/>
            <a:ext cx="4318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</a:p>
          <a:p>
            <a:pPr algn="ctr"/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4313237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иноска-хмарка 5"/>
          <p:cNvSpPr/>
          <p:nvPr/>
        </p:nvSpPr>
        <p:spPr>
          <a:xfrm>
            <a:off x="4787900" y="908050"/>
            <a:ext cx="4124325" cy="2016125"/>
          </a:xfrm>
          <a:prstGeom prst="cloudCallout">
            <a:avLst>
              <a:gd name="adj1" fmla="val -87272"/>
              <a:gd name="adj2" fmla="val 52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chemeClr val="bg2"/>
                </a:solidFill>
              </a:rPr>
              <a:t>Молодці!!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1341438"/>
            <a:ext cx="6172200" cy="20526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Книжечки маленькі, </a:t>
            </a:r>
            <a:br>
              <a:rPr lang="uk-UA" dirty="0" smtClean="0"/>
            </a:br>
            <a:r>
              <a:rPr lang="uk-UA" dirty="0" smtClean="0"/>
              <a:t>Аркуші біленькі.</a:t>
            </a:r>
            <a:br>
              <a:rPr lang="uk-UA" dirty="0" smtClean="0"/>
            </a:br>
            <a:r>
              <a:rPr lang="uk-UA" dirty="0" smtClean="0"/>
              <a:t>В них вчимося ми писати,</a:t>
            </a:r>
            <a:br>
              <a:rPr lang="uk-UA" dirty="0" smtClean="0"/>
            </a:br>
            <a:r>
              <a:rPr lang="uk-UA" dirty="0" smtClean="0"/>
              <a:t>додавати й віднімати.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uk-UA" sz="4400" i="1" smtClean="0"/>
              <a:t>Зошит </a:t>
            </a:r>
            <a:endParaRPr lang="ru-RU" i="1" smtClean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851275" y="260350"/>
            <a:ext cx="460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>
                <a:latin typeface="Century Schoolbook" pitchFamily="18" charset="0"/>
              </a:rPr>
              <a:t>Робота над загадками</a:t>
            </a:r>
            <a:endParaRPr lang="ru-RU">
              <a:latin typeface="Century Schoolbook" pitchFamily="18" charset="0"/>
            </a:endParaRPr>
          </a:p>
        </p:txBody>
      </p:sp>
      <p:pic>
        <p:nvPicPr>
          <p:cNvPr id="32770" name="Picture 2" descr="Зошити учнівські - Винница Культтовары-канцтовары, хозтовары, офисная бумага опт"/>
          <p:cNvPicPr>
            <a:picLocks noChangeAspect="1" noChangeArrowheads="1"/>
          </p:cNvPicPr>
          <p:nvPr/>
        </p:nvPicPr>
        <p:blipFill>
          <a:blip r:embed="rId2" cstate="print"/>
          <a:srcRect t="10480" r="1498" b="11978"/>
          <a:stretch>
            <a:fillRect/>
          </a:stretch>
        </p:blipFill>
        <p:spPr bwMode="auto">
          <a:xfrm>
            <a:off x="2411413" y="3716338"/>
            <a:ext cx="33845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</TotalTime>
  <Words>374</Words>
  <Application>Microsoft Office PowerPoint</Application>
  <PresentationFormat>Экран (4:3)</PresentationFormat>
  <Paragraphs>98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Кодування та декодування повідомлень. </vt:lpstr>
      <vt:lpstr>Завдання 3</vt:lpstr>
      <vt:lpstr>Завдання 4</vt:lpstr>
      <vt:lpstr>Завдання 5</vt:lpstr>
      <vt:lpstr>Завдання 6</vt:lpstr>
      <vt:lpstr>Завдання 7</vt:lpstr>
      <vt:lpstr>Завдання 8</vt:lpstr>
      <vt:lpstr>Слайд 8</vt:lpstr>
      <vt:lpstr>Книжечки маленькі,  Аркуші біленькі. В них вчимося ми писати, додавати й віднімати.</vt:lpstr>
      <vt:lpstr>Оселились мудреці у скляні палаци У тиші наодинці відкривають таємниці.</vt:lpstr>
      <vt:lpstr>Невеличка стильна штучка дуже легко збереже Пісню, фільм, найкращий мультик. Всім нам радість принесе.</vt:lpstr>
      <vt:lpstr>Сьогодні ми з вами детально познайомимось як зберегти інформацію на комп'ютері, флешці, диску.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Завдання 1</vt:lpstr>
      <vt:lpstr>Завдання 2</vt:lpstr>
      <vt:lpstr>Домашнє завдання</vt:lpstr>
      <vt:lpstr>Робота за комп'ютером </vt:lpstr>
      <vt:lpstr>Складіть власну загадку про диск та запишіть її в Блокноті.   Збережіть свій файл, надавши йому ім'я.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ФАЙЛИ ТА ПАПКИ. ВІКНА ТА ОПРЕАЦІЇ НАД ВІКНАМИ</dc:title>
  <dc:creator>Админ</dc:creator>
  <cp:lastModifiedBy>mama</cp:lastModifiedBy>
  <cp:revision>17</cp:revision>
  <dcterms:created xsi:type="dcterms:W3CDTF">2014-10-12T09:45:57Z</dcterms:created>
  <dcterms:modified xsi:type="dcterms:W3CDTF">2015-10-20T20:59:28Z</dcterms:modified>
</cp:coreProperties>
</file>